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81" r:id="rId22"/>
    <p:sldId id="282" r:id="rId23"/>
    <p:sldId id="283" r:id="rId24"/>
    <p:sldId id="284" r:id="rId25"/>
    <p:sldId id="285" r:id="rId26"/>
    <p:sldId id="276" r:id="rId27"/>
    <p:sldId id="277" r:id="rId28"/>
    <p:sldId id="278" r:id="rId29"/>
    <p:sldId id="279" r:id="rId30"/>
    <p:sldId id="280" r:id="rId3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C03CB8-06D9-4F36-930E-D8E5980B81B3}">
  <a:tblStyle styleId="{8CC03CB8-06D9-4F36-930E-D8E5980B81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/>
    <p:restoredTop sz="94643"/>
  </p:normalViewPr>
  <p:slideViewPr>
    <p:cSldViewPr snapToGrid="0" snapToObjects="1">
      <p:cViewPr varScale="1">
        <p:scale>
          <a:sx n="81" d="100"/>
          <a:sy n="81" d="100"/>
        </p:scale>
        <p:origin x="192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10983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13758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025393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9205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2129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37331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06387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4912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50"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the &lt;span&gt; tag is used to group inline-elements in a document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624895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50"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the &lt;span&gt; tag is used to group inline-elements in a document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34430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6346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3046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31605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447071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2906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9146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56600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374463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258090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Shape 3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493062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Shape 3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50"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the &lt;span&gt; tag is used to group inline-elements in a document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34579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Shape 33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336" name="Shape 33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50"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the &lt;span&gt; tag is used to group inline-elements in a document</a:t>
            </a: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52223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Shape 3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358" name="Shape 3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1541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48656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Shape 36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Shape 367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it-IT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2619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5201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91280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64343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22765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6349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9288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514600" y="152400"/>
            <a:ext cx="4114800" cy="7772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4743450" y="2381250"/>
            <a:ext cx="5486400" cy="194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781050" y="514350"/>
            <a:ext cx="5486400" cy="5676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6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6482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5.xml"/><Relationship Id="rId5" Type="http://schemas.openxmlformats.org/officeDocument/2006/relationships/image" Target="../media/image2.png"/><Relationship Id="rId6" Type="http://schemas.openxmlformats.org/officeDocument/2006/relationships/image" Target="../media/image1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github.com/anonymez/CloudWebApplicationLab" TargetMode="External"/><Relationship Id="rId5" Type="http://schemas.openxmlformats.org/officeDocument/2006/relationships/image" Target="../media/image3.png"/><Relationship Id="rId6" Type="http://schemas.openxmlformats.org/officeDocument/2006/relationships/hyperlink" Target="http://null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github.com/anonymez/CloudWebApplicationLab" TargetMode="External"/><Relationship Id="rId5" Type="http://schemas.openxmlformats.org/officeDocument/2006/relationships/image" Target="../media/image3.png"/><Relationship Id="rId6" Type="http://schemas.openxmlformats.org/officeDocument/2006/relationships/hyperlink" Target="http://null" TargetMode="External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/>
        </p:nvSpPr>
        <p:spPr>
          <a:xfrm>
            <a:off x="0" y="2204864"/>
            <a:ext cx="9144000" cy="46531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0" y="0"/>
            <a:ext cx="9144000" cy="62068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0" y="3429000"/>
            <a:ext cx="9144000" cy="141577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Laboratorio di Applicazioni Web e Cloud</a:t>
            </a:r>
            <a:endParaRPr sz="16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Lezione 1 – HTML5 &amp; CSS3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Filippo Gaudenzi</a:t>
            </a:r>
            <a:endParaRPr sz="1400" b="1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0" name="Shape 180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1" name="Shape 181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boilertemplate.html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Shape 182"/>
          <p:cNvSpPr/>
          <p:nvPr/>
        </p:nvSpPr>
        <p:spPr>
          <a:xfrm>
            <a:off x="255238" y="1006176"/>
            <a:ext cx="9612560" cy="526297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&lt;!DOCTYPE html&gt;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&lt;html&gt;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&lt;head&gt;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&lt;meta http-equiv="content-type" content="text/html; charset=UTF-8"&gt;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&lt;title&gt;Lab Cloud e Programmazione Web&lt;/title&gt;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&lt;link href="https://fonts.googleapis.com/css?family=Slabo+27px" rel="stylesheet"&gt;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&lt;link href="static/css/style.css" rel="stylesheet"&gt;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&lt;/head&gt;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&lt;body&gt;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&lt;div id="header"&gt;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&lt;h1&gt;HEADER&lt;/h1&gt;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&lt;div id="maincontent"&gt;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&lt;h2&gt;Main Content&lt;/h2&gt;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&lt;div id="footer"&gt;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&lt;h3&gt;footer&lt;/h3&gt;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&lt;/body&gt;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&lt;/html&gt;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9" name="Shape 189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0" name="Shape 190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Template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Shape 19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8600" y="1324578"/>
            <a:ext cx="6608213" cy="465334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28600" y="1324578"/>
            <a:ext cx="6608213" cy="664262"/>
          </a:xfrm>
          <a:prstGeom prst="rect">
            <a:avLst/>
          </a:prstGeom>
          <a:noFill/>
          <a:ln w="53975" cap="flat" cmpd="sng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Shape 193"/>
          <p:cNvSpPr txBox="1"/>
          <p:nvPr/>
        </p:nvSpPr>
        <p:spPr>
          <a:xfrm>
            <a:off x="7159416" y="1518209"/>
            <a:ext cx="824265" cy="276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HEADER</a:t>
            </a:r>
            <a:endParaRPr sz="1200" b="1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00" name="Shape 200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1" name="Shape 201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Template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Shape 20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8600" y="1324578"/>
            <a:ext cx="6608213" cy="465334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Shape 203"/>
          <p:cNvSpPr/>
          <p:nvPr/>
        </p:nvSpPr>
        <p:spPr>
          <a:xfrm>
            <a:off x="228600" y="1988840"/>
            <a:ext cx="6608213" cy="3672408"/>
          </a:xfrm>
          <a:prstGeom prst="rect">
            <a:avLst/>
          </a:prstGeom>
          <a:noFill/>
          <a:ln w="53975" cap="flat" cmpd="sng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Shape 204"/>
          <p:cNvSpPr txBox="1"/>
          <p:nvPr/>
        </p:nvSpPr>
        <p:spPr>
          <a:xfrm>
            <a:off x="7130324" y="3263695"/>
            <a:ext cx="1364476" cy="276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MAIN CONTENT</a:t>
            </a:r>
            <a:endParaRPr sz="1200" b="1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11" name="Shape 211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2" name="Shape 212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Template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Shape 2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8600" y="1324578"/>
            <a:ext cx="6608213" cy="465334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/>
          <p:nvPr/>
        </p:nvSpPr>
        <p:spPr>
          <a:xfrm>
            <a:off x="228599" y="5684769"/>
            <a:ext cx="6608213" cy="276998"/>
          </a:xfrm>
          <a:prstGeom prst="rect">
            <a:avLst/>
          </a:prstGeom>
          <a:noFill/>
          <a:ln w="53975" cap="flat" cmpd="sng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7020272" y="5684769"/>
            <a:ext cx="827471" cy="276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FOOTER</a:t>
            </a:r>
            <a:endParaRPr sz="1200" b="1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22" name="Shape 222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3" name="Shape 223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Template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Shape 2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3528" y="1628800"/>
            <a:ext cx="3263280" cy="4145451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/>
          <p:nvPr/>
        </p:nvSpPr>
        <p:spPr>
          <a:xfrm>
            <a:off x="4132840" y="3205518"/>
            <a:ext cx="1939955" cy="58477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COLORS</a:t>
            </a:r>
            <a:endParaRPr sz="32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/>
        </p:nvSpPr>
        <p:spPr>
          <a:xfrm>
            <a:off x="228600" y="1124744"/>
            <a:ext cx="8663880" cy="83099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 static/css ho creato il file style.css come punto di partenza:</a:t>
            </a:r>
            <a:endParaRPr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2" name="Shape 232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33" name="Shape 233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4" name="Shape 234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Style.css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395536" y="2276872"/>
            <a:ext cx="8280920" cy="353943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body{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font: normal 16px 'Slabo 27px', serif;;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h1 {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font: bold 28px 'Slabo 27px', Arial, Helvetica, sans-serif;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#header{</a:t>
            </a: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#footer{</a:t>
            </a: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.movie{</a:t>
            </a: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img{</a:t>
            </a: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a{</a:t>
            </a: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42" name="Shape 242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Shape 243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HEADER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4" name="Shape 244"/>
          <p:cNvPicPr preferRelativeResize="0"/>
          <p:nvPr/>
        </p:nvPicPr>
        <p:blipFill rotWithShape="1">
          <a:blip r:embed="rId4">
            <a:alphaModFix/>
          </a:blip>
          <a:srcRect r="-597"/>
          <a:stretch/>
        </p:blipFill>
        <p:spPr>
          <a:xfrm>
            <a:off x="2267744" y="130749"/>
            <a:ext cx="6647656" cy="66426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Shape 245"/>
          <p:cNvSpPr txBox="1"/>
          <p:nvPr/>
        </p:nvSpPr>
        <p:spPr>
          <a:xfrm>
            <a:off x="407900" y="1050175"/>
            <a:ext cx="8507400" cy="105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Dobbiamo ricreare utilizzano di tag HTML che conosciamo (img, a, div, h1, etc) la struttura del div #header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Shape 246"/>
          <p:cNvSpPr/>
          <p:nvPr/>
        </p:nvSpPr>
        <p:spPr>
          <a:xfrm>
            <a:off x="344175" y="2485700"/>
            <a:ext cx="8507400" cy="17208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Shape 247"/>
          <p:cNvSpPr/>
          <p:nvPr/>
        </p:nvSpPr>
        <p:spPr>
          <a:xfrm>
            <a:off x="7406250" y="2753400"/>
            <a:ext cx="1376700" cy="1351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Shape 248"/>
          <p:cNvSpPr txBox="1"/>
          <p:nvPr/>
        </p:nvSpPr>
        <p:spPr>
          <a:xfrm>
            <a:off x="344175" y="2162750"/>
            <a:ext cx="1376700" cy="36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div #header</a:t>
            </a:r>
            <a:endParaRPr/>
          </a:p>
        </p:txBody>
      </p:sp>
      <p:sp>
        <p:nvSpPr>
          <p:cNvPr id="249" name="Shape 249"/>
          <p:cNvSpPr/>
          <p:nvPr/>
        </p:nvSpPr>
        <p:spPr>
          <a:xfrm>
            <a:off x="5888775" y="2753400"/>
            <a:ext cx="1376700" cy="1351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Shape 250"/>
          <p:cNvSpPr txBox="1"/>
          <p:nvPr/>
        </p:nvSpPr>
        <p:spPr>
          <a:xfrm>
            <a:off x="5888775" y="2456150"/>
            <a:ext cx="1376700" cy="36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div #register</a:t>
            </a:r>
            <a:endParaRPr/>
          </a:p>
        </p:txBody>
      </p:sp>
      <p:sp>
        <p:nvSpPr>
          <p:cNvPr id="251" name="Shape 251"/>
          <p:cNvSpPr txBox="1"/>
          <p:nvPr/>
        </p:nvSpPr>
        <p:spPr>
          <a:xfrm>
            <a:off x="7406250" y="2456150"/>
            <a:ext cx="1376700" cy="36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div #login</a:t>
            </a:r>
            <a:endParaRPr/>
          </a:p>
        </p:txBody>
      </p:sp>
      <p:sp>
        <p:nvSpPr>
          <p:cNvPr id="252" name="Shape 252"/>
          <p:cNvSpPr/>
          <p:nvPr/>
        </p:nvSpPr>
        <p:spPr>
          <a:xfrm>
            <a:off x="738325" y="2970050"/>
            <a:ext cx="3608400" cy="994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Shape 253"/>
          <p:cNvSpPr txBox="1"/>
          <p:nvPr/>
        </p:nvSpPr>
        <p:spPr>
          <a:xfrm>
            <a:off x="738325" y="2659325"/>
            <a:ext cx="1376700" cy="36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h1 #title</a:t>
            </a:r>
            <a:endParaRPr/>
          </a:p>
        </p:txBody>
      </p:sp>
      <p:sp>
        <p:nvSpPr>
          <p:cNvPr id="254" name="Shape 254"/>
          <p:cNvSpPr/>
          <p:nvPr/>
        </p:nvSpPr>
        <p:spPr>
          <a:xfrm>
            <a:off x="1018125" y="3155900"/>
            <a:ext cx="2334300" cy="7569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Shape 255"/>
          <p:cNvSpPr/>
          <p:nvPr/>
        </p:nvSpPr>
        <p:spPr>
          <a:xfrm>
            <a:off x="1208775" y="3466450"/>
            <a:ext cx="690000" cy="3696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img</a:t>
            </a:r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2401475" y="3466450"/>
            <a:ext cx="690000" cy="3696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testo</a:t>
            </a:r>
            <a:endParaRPr/>
          </a:p>
        </p:txBody>
      </p:sp>
      <p:sp>
        <p:nvSpPr>
          <p:cNvPr id="257" name="Shape 257"/>
          <p:cNvSpPr txBox="1"/>
          <p:nvPr/>
        </p:nvSpPr>
        <p:spPr>
          <a:xfrm>
            <a:off x="1496925" y="3028925"/>
            <a:ext cx="1376700" cy="36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span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64" name="Shape 264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5" name="Shape 265"/>
          <p:cNvSpPr txBox="1"/>
          <p:nvPr/>
        </p:nvSpPr>
        <p:spPr>
          <a:xfrm>
            <a:off x="228600" y="271791"/>
            <a:ext cx="58674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HEADER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Shape 266"/>
          <p:cNvPicPr preferRelativeResize="0"/>
          <p:nvPr/>
        </p:nvPicPr>
        <p:blipFill rotWithShape="1">
          <a:blip r:embed="rId4">
            <a:alphaModFix/>
          </a:blip>
          <a:srcRect r="-593"/>
          <a:stretch/>
        </p:blipFill>
        <p:spPr>
          <a:xfrm>
            <a:off x="2267744" y="130749"/>
            <a:ext cx="6647655" cy="664262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Shape 267"/>
          <p:cNvSpPr txBox="1"/>
          <p:nvPr/>
        </p:nvSpPr>
        <p:spPr>
          <a:xfrm>
            <a:off x="407900" y="1050175"/>
            <a:ext cx="8507400" cy="105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Dobbiamo ricreare utilizzano di tag HTML che conosciamo (img, a, div, h1, etc) la struttura del div #header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344175" y="2485700"/>
            <a:ext cx="8507400" cy="17208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Shape 269"/>
          <p:cNvSpPr/>
          <p:nvPr/>
        </p:nvSpPr>
        <p:spPr>
          <a:xfrm>
            <a:off x="7406250" y="2753400"/>
            <a:ext cx="1376700" cy="1351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Shape 270"/>
          <p:cNvSpPr txBox="1"/>
          <p:nvPr/>
        </p:nvSpPr>
        <p:spPr>
          <a:xfrm>
            <a:off x="344175" y="2162750"/>
            <a:ext cx="1376700" cy="36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div #header</a:t>
            </a:r>
            <a:endParaRPr/>
          </a:p>
        </p:txBody>
      </p:sp>
      <p:sp>
        <p:nvSpPr>
          <p:cNvPr id="271" name="Shape 271"/>
          <p:cNvSpPr/>
          <p:nvPr/>
        </p:nvSpPr>
        <p:spPr>
          <a:xfrm>
            <a:off x="5888775" y="2753400"/>
            <a:ext cx="1376700" cy="1351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Shape 272"/>
          <p:cNvSpPr txBox="1"/>
          <p:nvPr/>
        </p:nvSpPr>
        <p:spPr>
          <a:xfrm>
            <a:off x="5888775" y="2456150"/>
            <a:ext cx="1376700" cy="36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div #register</a:t>
            </a:r>
            <a:endParaRPr/>
          </a:p>
        </p:txBody>
      </p:sp>
      <p:sp>
        <p:nvSpPr>
          <p:cNvPr id="273" name="Shape 273"/>
          <p:cNvSpPr txBox="1"/>
          <p:nvPr/>
        </p:nvSpPr>
        <p:spPr>
          <a:xfrm>
            <a:off x="7406250" y="2456150"/>
            <a:ext cx="1376700" cy="36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div #login</a:t>
            </a:r>
            <a:endParaRPr/>
          </a:p>
        </p:txBody>
      </p:sp>
      <p:sp>
        <p:nvSpPr>
          <p:cNvPr id="274" name="Shape 274"/>
          <p:cNvSpPr/>
          <p:nvPr/>
        </p:nvSpPr>
        <p:spPr>
          <a:xfrm>
            <a:off x="738325" y="2970050"/>
            <a:ext cx="3608400" cy="994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/>
          <p:nvPr/>
        </p:nvSpPr>
        <p:spPr>
          <a:xfrm>
            <a:off x="738325" y="2659325"/>
            <a:ext cx="1376700" cy="36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h1 #title</a:t>
            </a:r>
            <a:endParaRPr/>
          </a:p>
        </p:txBody>
      </p:sp>
      <p:sp>
        <p:nvSpPr>
          <p:cNvPr id="276" name="Shape 276"/>
          <p:cNvSpPr/>
          <p:nvPr/>
        </p:nvSpPr>
        <p:spPr>
          <a:xfrm>
            <a:off x="1018125" y="3155900"/>
            <a:ext cx="2334300" cy="7569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Shape 277"/>
          <p:cNvSpPr/>
          <p:nvPr/>
        </p:nvSpPr>
        <p:spPr>
          <a:xfrm>
            <a:off x="1208775" y="3466450"/>
            <a:ext cx="690000" cy="3696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img</a:t>
            </a:r>
            <a:endParaRPr/>
          </a:p>
        </p:txBody>
      </p:sp>
      <p:sp>
        <p:nvSpPr>
          <p:cNvPr id="278" name="Shape 278"/>
          <p:cNvSpPr/>
          <p:nvPr/>
        </p:nvSpPr>
        <p:spPr>
          <a:xfrm>
            <a:off x="2401475" y="3466450"/>
            <a:ext cx="690000" cy="3696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testo</a:t>
            </a:r>
            <a:endParaRPr/>
          </a:p>
        </p:txBody>
      </p:sp>
      <p:sp>
        <p:nvSpPr>
          <p:cNvPr id="279" name="Shape 279"/>
          <p:cNvSpPr txBox="1"/>
          <p:nvPr/>
        </p:nvSpPr>
        <p:spPr>
          <a:xfrm>
            <a:off x="1496925" y="3028925"/>
            <a:ext cx="1376700" cy="369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span</a:t>
            </a:r>
            <a:endParaRPr/>
          </a:p>
        </p:txBody>
      </p:sp>
      <p:sp>
        <p:nvSpPr>
          <p:cNvPr id="280" name="Shape 280"/>
          <p:cNvSpPr/>
          <p:nvPr/>
        </p:nvSpPr>
        <p:spPr>
          <a:xfrm rot="5400000">
            <a:off x="7144825" y="3163475"/>
            <a:ext cx="491100" cy="2886900"/>
          </a:xfrm>
          <a:prstGeom prst="rightBrace">
            <a:avLst>
              <a:gd name="adj1" fmla="val 88250"/>
              <a:gd name="adj2" fmla="val 4945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Shape 281"/>
          <p:cNvSpPr/>
          <p:nvPr/>
        </p:nvSpPr>
        <p:spPr>
          <a:xfrm>
            <a:off x="6552075" y="4971425"/>
            <a:ext cx="1835700" cy="1172700"/>
          </a:xfrm>
          <a:prstGeom prst="star7">
            <a:avLst>
              <a:gd name="adj" fmla="val 34601"/>
              <a:gd name="hf" fmla="val 102572"/>
              <a:gd name="vf" fmla="val 10521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6000" b="1"/>
              <a:t>?</a:t>
            </a:r>
            <a:endParaRPr sz="60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/>
        </p:nvSpPr>
        <p:spPr>
          <a:xfrm>
            <a:off x="305925" y="1185500"/>
            <a:ext cx="8642700" cy="25368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Shape 288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89" name="Shape 289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" name="Shape 290"/>
          <p:cNvSpPr txBox="1"/>
          <p:nvPr/>
        </p:nvSpPr>
        <p:spPr>
          <a:xfrm>
            <a:off x="228600" y="271791"/>
            <a:ext cx="58674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FLOAT</a:t>
            </a:r>
            <a:endParaRPr sz="2800" b="1" i="0" u="none" strike="noStrike" cap="none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Shape 291"/>
          <p:cNvSpPr txBox="1"/>
          <p:nvPr/>
        </p:nvSpPr>
        <p:spPr>
          <a:xfrm>
            <a:off x="561975" y="1287475"/>
            <a:ext cx="8386800" cy="215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190500" lvl="0" indent="0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it-IT" sz="1800">
                <a:solidFill>
                  <a:srgbClr val="333333"/>
                </a:solidFill>
              </a:rPr>
              <a:t>Con questa proprietà è possibile rimuovere un elemento dal normale flusso del documento e spostarlo su uno dei lati (destro o sinistro) del suo elemento contenitore. Il contenuto che circonda l’elemento scorrerà intorno ad esso sul lato opposto rispetto a quello indicato come valore di float. La proprietà non è ereditata.</a:t>
            </a:r>
            <a:endParaRPr sz="1800">
              <a:solidFill>
                <a:srgbClr val="333333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150">
              <a:solidFill>
                <a:srgbClr val="333333"/>
              </a:solidFill>
            </a:endParaRPr>
          </a:p>
        </p:txBody>
      </p:sp>
      <p:graphicFrame>
        <p:nvGraphicFramePr>
          <p:cNvPr id="292" name="Shape 292"/>
          <p:cNvGraphicFramePr/>
          <p:nvPr/>
        </p:nvGraphicFramePr>
        <p:xfrm>
          <a:off x="542388" y="4323200"/>
          <a:ext cx="8169775" cy="1593665"/>
        </p:xfrm>
        <a:graphic>
          <a:graphicData uri="http://schemas.openxmlformats.org/drawingml/2006/table">
            <a:tbl>
              <a:tblPr>
                <a:solidFill>
                  <a:srgbClr val="F9F9F9"/>
                </a:solidFill>
                <a:tableStyleId>{8CC03CB8-06D9-4F36-930E-D8E5980B81B3}</a:tableStyleId>
              </a:tblPr>
              <a:tblGrid>
                <a:gridCol w="1049225"/>
                <a:gridCol w="7120550"/>
              </a:tblGrid>
              <a:tr h="465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left</a:t>
                      </a:r>
                      <a:endParaRPr/>
                    </a:p>
                  </a:txBody>
                  <a:tcPr marL="73025" marR="73025" marT="73025" marB="730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l’elemento viene spostato sul lato sinistro del box contenitore, il contenuto scorre a destra</a:t>
                      </a:r>
                      <a:endParaRPr/>
                    </a:p>
                  </a:txBody>
                  <a:tcPr marL="73025" marR="73025" marT="73025" marB="730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81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right</a:t>
                      </a:r>
                      <a:endParaRPr/>
                    </a:p>
                  </a:txBody>
                  <a:tcPr marL="73025" marR="73025" marT="73025" marB="730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l’elemento viene spostato sul lato destro, il contenuto scorre a sinistra</a:t>
                      </a:r>
                      <a:endParaRPr/>
                    </a:p>
                  </a:txBody>
                  <a:tcPr marL="73025" marR="73025" marT="73025" marB="730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65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none</a:t>
                      </a:r>
                      <a:endParaRPr/>
                    </a:p>
                  </a:txBody>
                  <a:tcPr marL="73025" marR="73025" marT="73025" marB="730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/>
                        <a:t>valore iniziale e di default in mancanza di una dichiarazione esplicita; l’elemento mantiene la sua posizione normale</a:t>
                      </a:r>
                      <a:endParaRPr/>
                    </a:p>
                  </a:txBody>
                  <a:tcPr marL="73025" marR="73025" marT="73025" marB="730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99" name="Shape 299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0" name="Shape 300"/>
          <p:cNvSpPr txBox="1"/>
          <p:nvPr/>
        </p:nvSpPr>
        <p:spPr>
          <a:xfrm>
            <a:off x="228600" y="271791"/>
            <a:ext cx="58674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HEADER</a:t>
            </a:r>
            <a:endParaRPr sz="2800" b="1" i="0" u="none" strike="noStrike" cap="none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1" name="Shape 3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44778"/>
            <a:ext cx="8839200" cy="3968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/>
        </p:nvSpPr>
        <p:spPr>
          <a:xfrm>
            <a:off x="228600" y="1676400"/>
            <a:ext cx="8663880" cy="3231654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 queste lezioni di laboratorio prenderemo dimestichezza con gli strumenti e i linguaggi indispensabili per la programmazione WEB:</a:t>
            </a:r>
            <a:endParaRPr/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it-IT"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HTML, CSS, Javascript</a:t>
            </a:r>
            <a:endParaRPr sz="24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it-IT"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Strumento per Sviluppatori di Chrome (Debug, Inspector, Console, Storage Viewer)</a:t>
            </a:r>
            <a:endParaRPr sz="24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99" name="Shape 99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" name="Shape 100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i="0" u="none" strike="noStrike" cap="none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Introduzione</a:t>
            </a:r>
            <a:endParaRPr sz="2800" b="1" i="0" u="none" strike="noStrike" cap="none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08" name="Shape 308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9" name="Shape 309"/>
          <p:cNvSpPr txBox="1"/>
          <p:nvPr/>
        </p:nvSpPr>
        <p:spPr>
          <a:xfrm>
            <a:off x="228600" y="271800"/>
            <a:ext cx="78063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HEADER - </a:t>
            </a:r>
            <a:r>
              <a:rPr lang="it-IT" sz="1800" b="1" dirty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strumento per </a:t>
            </a:r>
            <a:r>
              <a:rPr lang="it-IT" sz="1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sviluppatori di </a:t>
            </a:r>
            <a:r>
              <a:rPr lang="it-IT" sz="1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Chrome</a:t>
            </a:r>
            <a:endParaRPr sz="1800" b="1" i="0" u="none" strike="noStrike" cap="none" dirty="0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0" name="Shape 310"/>
          <p:cNvPicPr preferRelativeResize="0"/>
          <p:nvPr/>
        </p:nvPicPr>
        <p:blipFill rotWithShape="1">
          <a:blip r:embed="rId4">
            <a:alphaModFix/>
          </a:blip>
          <a:srcRect t="8273" r="6559"/>
          <a:stretch/>
        </p:blipFill>
        <p:spPr>
          <a:xfrm>
            <a:off x="334501" y="1033800"/>
            <a:ext cx="8313487" cy="5100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08" name="Shape 308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9" name="Shape 309"/>
          <p:cNvSpPr txBox="1"/>
          <p:nvPr/>
        </p:nvSpPr>
        <p:spPr>
          <a:xfrm>
            <a:off x="228600" y="271800"/>
            <a:ext cx="78063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Chrome</a:t>
            </a:r>
            <a:r>
              <a:rPr lang="it-IT" sz="2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it-IT" sz="2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devtools</a:t>
            </a:r>
            <a:r>
              <a:rPr lang="it-IT" sz="2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- </a:t>
            </a:r>
            <a:r>
              <a:rPr lang="it-IT" sz="1800" b="1" dirty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strumento per </a:t>
            </a:r>
            <a:r>
              <a:rPr lang="it-IT" sz="1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sviluppatori di </a:t>
            </a:r>
            <a:r>
              <a:rPr lang="it-IT" sz="1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Chrome</a:t>
            </a:r>
            <a:endParaRPr sz="1800" b="1" i="0" u="none" strike="noStrike" cap="none" dirty="0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6409" y="1666637"/>
            <a:ext cx="8031182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/>
              <a:t>Esistono</a:t>
            </a:r>
            <a:r>
              <a:rPr lang="en-US" sz="2000" dirty="0" smtClean="0"/>
              <a:t> 8 tab </a:t>
            </a:r>
            <a:r>
              <a:rPr lang="en-US" sz="2000" dirty="0" err="1" smtClean="0"/>
              <a:t>all’interno</a:t>
            </a:r>
            <a:r>
              <a:rPr lang="en-US" sz="2000" dirty="0" smtClean="0"/>
              <a:t> del </a:t>
            </a:r>
            <a:r>
              <a:rPr lang="en-US" sz="2000" dirty="0" err="1" smtClean="0"/>
              <a:t>devtool</a:t>
            </a:r>
            <a:r>
              <a:rPr lang="en-US" sz="2000" dirty="0" smtClean="0"/>
              <a:t> </a:t>
            </a:r>
            <a:r>
              <a:rPr lang="en-US" sz="2000" dirty="0" err="1" smtClean="0"/>
              <a:t>che</a:t>
            </a:r>
            <a:r>
              <a:rPr lang="en-US" sz="2000" dirty="0" smtClean="0"/>
              <a:t> </a:t>
            </a:r>
            <a:r>
              <a:rPr lang="en-US" sz="2000" dirty="0" err="1" smtClean="0"/>
              <a:t>vedremo</a:t>
            </a:r>
            <a:r>
              <a:rPr lang="en-US" sz="2000" dirty="0" smtClean="0"/>
              <a:t> in base </a:t>
            </a:r>
            <a:r>
              <a:rPr lang="en-US" sz="2000" dirty="0" err="1" smtClean="0"/>
              <a:t>alle</a:t>
            </a:r>
            <a:r>
              <a:rPr lang="en-US" sz="2000" dirty="0" smtClean="0"/>
              <a:t> </a:t>
            </a:r>
            <a:r>
              <a:rPr lang="en-US" sz="2000" dirty="0" err="1" smtClean="0"/>
              <a:t>esigenze</a:t>
            </a:r>
            <a:r>
              <a:rPr lang="en-US" sz="2000" dirty="0" smtClean="0"/>
              <a:t> </a:t>
            </a:r>
            <a:r>
              <a:rPr lang="en-US" sz="2000" dirty="0" err="1" smtClean="0"/>
              <a:t>ogni</a:t>
            </a:r>
            <a:r>
              <a:rPr lang="en-US" sz="2000" dirty="0" smtClean="0"/>
              <a:t> ad </a:t>
            </a:r>
            <a:r>
              <a:rPr lang="en-US" sz="2000" dirty="0" err="1" smtClean="0"/>
              <a:t>lezione</a:t>
            </a:r>
            <a:r>
              <a:rPr lang="en-US" sz="2000" dirty="0" smtClean="0"/>
              <a:t>:</a:t>
            </a:r>
          </a:p>
          <a:p>
            <a:endParaRPr lang="en-US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Console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b="1" dirty="0" smtClean="0"/>
              <a:t>Elements</a:t>
            </a:r>
            <a:endParaRPr lang="en-US" sz="2000" b="1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Resources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Network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Sources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Timeline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Profiles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Audits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1012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</a:t>
            </a:r>
            <a:r>
              <a:rPr lang="it-IT" sz="1000" b="0" i="0" u="none" strike="noStrike" cap="none" dirty="0" err="1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Gaudenzi</a:t>
            </a:r>
            <a:r>
              <a:rPr lang="it-IT" sz="10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- AWC</a:t>
            </a:r>
            <a:endParaRPr lang="it-IT" sz="14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08" name="Shape 308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9" name="Shape 309"/>
          <p:cNvSpPr txBox="1"/>
          <p:nvPr/>
        </p:nvSpPr>
        <p:spPr>
          <a:xfrm>
            <a:off x="228600" y="271800"/>
            <a:ext cx="78063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Chrome</a:t>
            </a:r>
            <a:r>
              <a:rPr lang="it-IT" sz="2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it-IT" sz="2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devtools</a:t>
            </a:r>
            <a:r>
              <a:rPr lang="it-IT" sz="2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- </a:t>
            </a:r>
            <a:r>
              <a:rPr lang="it-IT" sz="1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ELEMENTS</a:t>
            </a:r>
            <a:endParaRPr lang="it-IT" sz="1800" b="1" i="0" u="none" strike="noStrike" cap="none" dirty="0">
              <a:solidFill>
                <a:srgbClr val="D74720"/>
              </a:solidFill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6409" y="1666637"/>
            <a:ext cx="8031182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 smtClean="0"/>
              <a:t>Ci permette di analizzare/ispezionare e modificare in diretta sia l’HTML che il CSS di una pagina e quindi vedere immediatamente le modifiche applicate come vengono </a:t>
            </a:r>
            <a:r>
              <a:rPr lang="it-IT" sz="2000" dirty="0" err="1" smtClean="0"/>
              <a:t>renderizzate</a:t>
            </a:r>
            <a:r>
              <a:rPr lang="it-IT" sz="20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endParaRPr lang="it-IT" sz="2000" dirty="0" smtClean="0"/>
          </a:p>
          <a:p>
            <a:pPr marL="342900" indent="-342900">
              <a:buFont typeface="Arial" charset="0"/>
              <a:buChar char="•"/>
            </a:pPr>
            <a:r>
              <a:rPr lang="it-IT" sz="2000" dirty="0" smtClean="0"/>
              <a:t>Ispezionare ed editare </a:t>
            </a:r>
            <a:r>
              <a:rPr lang="it-IT" sz="2000" i="1" dirty="0" smtClean="0"/>
              <a:t>on the </a:t>
            </a:r>
            <a:r>
              <a:rPr lang="it-IT" sz="2000" i="1" dirty="0" err="1" smtClean="0"/>
              <a:t>fly</a:t>
            </a:r>
            <a:r>
              <a:rPr lang="it-IT" sz="2000" i="1" dirty="0" smtClean="0"/>
              <a:t> </a:t>
            </a:r>
            <a:r>
              <a:rPr lang="it-IT" sz="2000" dirty="0" smtClean="0"/>
              <a:t>il DOM </a:t>
            </a:r>
            <a:r>
              <a:rPr lang="it-IT" sz="2000" dirty="0" err="1" smtClean="0"/>
              <a:t>tree</a:t>
            </a:r>
            <a:r>
              <a:rPr lang="it-IT" sz="2000" dirty="0" smtClean="0"/>
              <a:t> nel pannello </a:t>
            </a:r>
            <a:r>
              <a:rPr lang="it-IT" sz="2000" b="1" dirty="0" err="1" smtClean="0"/>
              <a:t>Elements</a:t>
            </a:r>
            <a:endParaRPr lang="it-IT" sz="2000" b="1" dirty="0"/>
          </a:p>
          <a:p>
            <a:pPr marL="342900" indent="-342900">
              <a:buFont typeface="Arial" charset="0"/>
              <a:buChar char="•"/>
            </a:pPr>
            <a:r>
              <a:rPr lang="it-IT" sz="2000" dirty="0" smtClean="0"/>
              <a:t>Vedere e Cambiare le regole CSS applicate ad ogni singolo elemento nel pannello </a:t>
            </a:r>
            <a:r>
              <a:rPr lang="it-IT" sz="2000" b="1" dirty="0" err="1" smtClean="0"/>
              <a:t>Styles</a:t>
            </a:r>
            <a:endParaRPr lang="it-IT" sz="2000" b="1" dirty="0" smtClean="0"/>
          </a:p>
          <a:p>
            <a:pPr marL="342900" indent="-342900">
              <a:buFont typeface="Arial" charset="0"/>
              <a:buChar char="•"/>
            </a:pPr>
            <a:r>
              <a:rPr lang="it-IT" sz="2000" dirty="0" smtClean="0"/>
              <a:t>Vedere ed editare un elemento selezione dal pannello </a:t>
            </a:r>
            <a:r>
              <a:rPr lang="it-IT" sz="2000" b="1" dirty="0" err="1" smtClean="0"/>
              <a:t>Computed</a:t>
            </a:r>
            <a:r>
              <a:rPr lang="it-IT" sz="20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r>
              <a:rPr lang="it-IT" sz="2000" dirty="0" smtClean="0"/>
              <a:t>Cambiare e vedere la propria pagine nel pannello </a:t>
            </a:r>
            <a:r>
              <a:rPr lang="it-IT" sz="2000" b="1" dirty="0" err="1" smtClean="0"/>
              <a:t>Sources</a:t>
            </a:r>
            <a:r>
              <a:rPr lang="it-IT" sz="2000" dirty="0"/>
              <a:t>.</a:t>
            </a:r>
            <a:endParaRPr lang="it-IT" sz="2000" dirty="0"/>
          </a:p>
          <a:p>
            <a:endParaRPr lang="it-IT" sz="2000" dirty="0" smtClean="0"/>
          </a:p>
        </p:txBody>
      </p:sp>
    </p:spTree>
    <p:extLst>
      <p:ext uri="{BB962C8B-B14F-4D97-AF65-F5344CB8AC3E}">
        <p14:creationId xmlns:p14="http://schemas.microsoft.com/office/powerpoint/2010/main" val="165927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</a:t>
            </a:r>
            <a:r>
              <a:rPr lang="it-IT" sz="1000" b="0" i="0" u="none" strike="noStrike" cap="none" dirty="0" err="1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Gaudenzi</a:t>
            </a:r>
            <a:r>
              <a:rPr lang="it-IT" sz="10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- AWC</a:t>
            </a:r>
            <a:endParaRPr lang="it-IT" sz="14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08" name="Shape 308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9" name="Shape 309"/>
          <p:cNvSpPr txBox="1"/>
          <p:nvPr/>
        </p:nvSpPr>
        <p:spPr>
          <a:xfrm>
            <a:off x="228600" y="271800"/>
            <a:ext cx="78063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Chrome</a:t>
            </a:r>
            <a:r>
              <a:rPr lang="it-IT" sz="2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it-IT" sz="2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devtools</a:t>
            </a:r>
            <a:r>
              <a:rPr lang="it-IT" sz="2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- </a:t>
            </a:r>
            <a:r>
              <a:rPr lang="it-IT" sz="1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ELEMENTS</a:t>
            </a:r>
            <a:endParaRPr lang="it-IT" sz="1800" b="1" i="0" u="none" strike="noStrike" cap="none" dirty="0">
              <a:solidFill>
                <a:srgbClr val="D74720"/>
              </a:solidFill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6409" y="1162141"/>
            <a:ext cx="80311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Live-edit a style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790" y="1790302"/>
            <a:ext cx="6716110" cy="436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4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</a:t>
            </a:r>
            <a:r>
              <a:rPr lang="it-IT" sz="1000" b="0" i="0" u="none" strike="noStrike" cap="none" dirty="0" err="1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Gaudenzi</a:t>
            </a:r>
            <a:r>
              <a:rPr lang="it-IT" sz="10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- AWC</a:t>
            </a:r>
            <a:endParaRPr lang="it-IT" sz="14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08" name="Shape 308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9" name="Shape 309"/>
          <p:cNvSpPr txBox="1"/>
          <p:nvPr/>
        </p:nvSpPr>
        <p:spPr>
          <a:xfrm>
            <a:off x="228600" y="271800"/>
            <a:ext cx="78063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Chrome</a:t>
            </a:r>
            <a:r>
              <a:rPr lang="it-IT" sz="2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it-IT" sz="2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devtools</a:t>
            </a:r>
            <a:r>
              <a:rPr lang="it-IT" sz="2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- </a:t>
            </a:r>
            <a:r>
              <a:rPr lang="it-IT" sz="1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ELEMENTS</a:t>
            </a:r>
            <a:endParaRPr lang="it-IT" sz="1800" b="1" i="0" u="none" strike="noStrike" cap="none" dirty="0">
              <a:solidFill>
                <a:srgbClr val="D74720"/>
              </a:solidFill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6409" y="1162141"/>
            <a:ext cx="80311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Examine and edit box model </a:t>
            </a:r>
            <a:r>
              <a:rPr lang="en-US" sz="2000" b="1" dirty="0" smtClean="0"/>
              <a:t>parameters</a:t>
            </a:r>
            <a:endParaRPr lang="en-US" sz="2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823" y="1972106"/>
            <a:ext cx="6148552" cy="4006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95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</a:t>
            </a:r>
            <a:r>
              <a:rPr lang="it-IT" sz="1000" b="0" i="0" u="none" strike="noStrike" cap="none" dirty="0" err="1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Gaudenzi</a:t>
            </a:r>
            <a:r>
              <a:rPr lang="it-IT" sz="10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 - AWC</a:t>
            </a:r>
            <a:endParaRPr lang="it-IT" sz="14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08" name="Shape 308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9" name="Shape 309"/>
          <p:cNvSpPr txBox="1"/>
          <p:nvPr/>
        </p:nvSpPr>
        <p:spPr>
          <a:xfrm>
            <a:off x="228600" y="271800"/>
            <a:ext cx="78063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Chrome</a:t>
            </a:r>
            <a:r>
              <a:rPr lang="it-IT" sz="2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it-IT" sz="2800" b="1" dirty="0" err="1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devtools</a:t>
            </a:r>
            <a:r>
              <a:rPr lang="it-IT" sz="2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- </a:t>
            </a:r>
            <a:r>
              <a:rPr lang="it-IT" sz="1800" b="1" dirty="0" smtClean="0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ELEMENTS</a:t>
            </a:r>
            <a:endParaRPr lang="it-IT" sz="1800" b="1" i="0" u="none" strike="noStrike" cap="none" dirty="0">
              <a:solidFill>
                <a:srgbClr val="D74720"/>
              </a:solidFill>
              <a:sym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6409" y="1162141"/>
            <a:ext cx="80311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 smtClean="0"/>
              <a:t>Modifiche</a:t>
            </a:r>
            <a:r>
              <a:rPr lang="en-US" sz="2000" b="1" dirty="0" smtClean="0"/>
              <a:t> in real time</a:t>
            </a:r>
            <a:endParaRPr lang="en-US" sz="2000" b="1" dirty="0"/>
          </a:p>
        </p:txBody>
      </p:sp>
      <p:pic>
        <p:nvPicPr>
          <p:cNvPr id="4" name="revisio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2054" y="1562251"/>
            <a:ext cx="7288353" cy="455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9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17" name="Shape 317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8" name="Shape 318"/>
          <p:cNvSpPr txBox="1"/>
          <p:nvPr/>
        </p:nvSpPr>
        <p:spPr>
          <a:xfrm>
            <a:off x="228600" y="271800"/>
            <a:ext cx="78063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HEADER </a:t>
            </a:r>
            <a:endParaRPr sz="1800" b="1" i="0" u="none" strike="noStrike" cap="none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19" name="Shape 319"/>
          <p:cNvGraphicFramePr/>
          <p:nvPr>
            <p:extLst>
              <p:ext uri="{D42A27DB-BD31-4B8C-83A1-F6EECF244321}">
                <p14:modId xmlns:p14="http://schemas.microsoft.com/office/powerpoint/2010/main" val="767115461"/>
              </p:ext>
            </p:extLst>
          </p:nvPr>
        </p:nvGraphicFramePr>
        <p:xfrm>
          <a:off x="844738" y="1089225"/>
          <a:ext cx="7391400" cy="1963842"/>
        </p:xfrm>
        <a:graphic>
          <a:graphicData uri="http://schemas.openxmlformats.org/drawingml/2006/table">
            <a:tbl>
              <a:tblPr>
                <a:noFill/>
                <a:tableStyleId>{8CC03CB8-06D9-4F36-930E-D8E5980B81B3}</a:tableStyleId>
              </a:tblPr>
              <a:tblGrid>
                <a:gridCol w="1338975"/>
                <a:gridCol w="6052425"/>
              </a:tblGrid>
              <a:tr h="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it-IT" sz="900" dirty="0">
                          <a:solidFill>
                            <a:srgbClr val="22863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div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it-IT" sz="900" dirty="0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id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it-IT" sz="900" dirty="0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</a:t>
                      </a:r>
                      <a:r>
                        <a:rPr lang="it-IT" sz="900" dirty="0" err="1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header</a:t>
                      </a:r>
                      <a:r>
                        <a:rPr lang="it-IT" sz="900" dirty="0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it-IT" sz="900" dirty="0">
                          <a:solidFill>
                            <a:srgbClr val="22863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div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it-IT" sz="900" dirty="0" err="1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class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it-IT" sz="900" dirty="0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</a:t>
                      </a:r>
                      <a:r>
                        <a:rPr lang="it-IT" sz="900" dirty="0" err="1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nav</a:t>
                      </a:r>
                      <a:r>
                        <a:rPr lang="it-IT" sz="900" dirty="0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-right"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r>
                        <a:rPr lang="it-IT" sz="900" dirty="0" err="1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Register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&lt;/</a:t>
                      </a:r>
                      <a:r>
                        <a:rPr lang="it-IT" sz="900" dirty="0">
                          <a:solidFill>
                            <a:srgbClr val="22863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div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it-IT" sz="900" dirty="0">
                          <a:solidFill>
                            <a:srgbClr val="22863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div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it-IT" sz="900" dirty="0" err="1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class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it-IT" sz="900" dirty="0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</a:t>
                      </a:r>
                      <a:r>
                        <a:rPr lang="it-IT" sz="900" dirty="0" err="1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nav</a:t>
                      </a:r>
                      <a:r>
                        <a:rPr lang="it-IT" sz="900" dirty="0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-right"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&gt;Login&lt;/</a:t>
                      </a:r>
                      <a:r>
                        <a:rPr lang="it-IT" sz="900" dirty="0">
                          <a:solidFill>
                            <a:srgbClr val="22863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div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it-IT" sz="900" dirty="0">
                          <a:solidFill>
                            <a:srgbClr val="22863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h1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&gt;&lt;</a:t>
                      </a:r>
                      <a:r>
                        <a:rPr lang="it-IT" sz="900" dirty="0" err="1">
                          <a:solidFill>
                            <a:srgbClr val="22863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span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 &lt;</a:t>
                      </a:r>
                      <a:r>
                        <a:rPr lang="it-IT" sz="900" dirty="0" err="1">
                          <a:solidFill>
                            <a:srgbClr val="22863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img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it-IT" sz="900" dirty="0" err="1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class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it-IT" sz="900" dirty="0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"image"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it-IT" sz="900" dirty="0" err="1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src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it-IT" sz="900" dirty="0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</a:t>
                      </a:r>
                      <a:r>
                        <a:rPr lang="it-IT" sz="900" dirty="0" err="1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static</a:t>
                      </a:r>
                      <a:r>
                        <a:rPr lang="it-IT" sz="900" dirty="0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/</a:t>
                      </a:r>
                      <a:r>
                        <a:rPr lang="it-IT" sz="900" dirty="0" err="1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img</a:t>
                      </a:r>
                      <a:r>
                        <a:rPr lang="it-IT" sz="900" dirty="0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/</a:t>
                      </a:r>
                      <a:r>
                        <a:rPr lang="it-IT" sz="900" dirty="0" err="1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popcorn.png</a:t>
                      </a:r>
                      <a:r>
                        <a:rPr lang="it-IT" sz="900" dirty="0">
                          <a:solidFill>
                            <a:srgbClr val="032F62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&gt;WATCH AT CINEMA&lt;/</a:t>
                      </a:r>
                      <a:r>
                        <a:rPr lang="it-IT" sz="900" dirty="0" err="1">
                          <a:solidFill>
                            <a:srgbClr val="22863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span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&gt;&lt;/</a:t>
                      </a:r>
                      <a:r>
                        <a:rPr lang="it-IT" sz="900" dirty="0">
                          <a:solidFill>
                            <a:srgbClr val="22863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h1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&lt;/</a:t>
                      </a:r>
                      <a:r>
                        <a:rPr lang="it-IT" sz="900">
                          <a:solidFill>
                            <a:srgbClr val="22863A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div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20" name="Shape 320"/>
          <p:cNvGraphicFramePr/>
          <p:nvPr>
            <p:extLst>
              <p:ext uri="{D42A27DB-BD31-4B8C-83A1-F6EECF244321}">
                <p14:modId xmlns:p14="http://schemas.microsoft.com/office/powerpoint/2010/main" val="546778990"/>
              </p:ext>
            </p:extLst>
          </p:nvPr>
        </p:nvGraphicFramePr>
        <p:xfrm>
          <a:off x="96475" y="2922413"/>
          <a:ext cx="2524125" cy="3348623"/>
        </p:xfrm>
        <a:graphic>
          <a:graphicData uri="http://schemas.openxmlformats.org/drawingml/2006/table">
            <a:tbl>
              <a:tblPr>
                <a:noFill/>
                <a:tableStyleId>{8CC03CB8-06D9-4F36-930E-D8E5980B81B3}</a:tableStyleId>
              </a:tblPr>
              <a:tblGrid>
                <a:gridCol w="729790"/>
                <a:gridCol w="1794335"/>
              </a:tblGrid>
              <a:tr h="272479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</a:t>
                      </a:r>
                      <a:r>
                        <a:rPr lang="it-IT" sz="900" dirty="0" err="1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header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{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24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padding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r>
                        <a:rPr lang="it-IT" sz="900" dirty="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24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color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white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24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background-color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#b56457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24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height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80</a:t>
                      </a:r>
                      <a:r>
                        <a:rPr lang="it-IT" sz="900" dirty="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24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 err="1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width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</a:t>
                      </a:r>
                      <a:r>
                        <a:rPr lang="it-IT" sz="900" dirty="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%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24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display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 dirty="0" err="1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inline-block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24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21" name="Shape 321"/>
          <p:cNvGraphicFramePr/>
          <p:nvPr>
            <p:extLst>
              <p:ext uri="{D42A27DB-BD31-4B8C-83A1-F6EECF244321}">
                <p14:modId xmlns:p14="http://schemas.microsoft.com/office/powerpoint/2010/main" val="833583609"/>
              </p:ext>
            </p:extLst>
          </p:nvPr>
        </p:nvGraphicFramePr>
        <p:xfrm>
          <a:off x="3179050" y="2943588"/>
          <a:ext cx="3241825" cy="3348623"/>
        </p:xfrm>
        <a:graphic>
          <a:graphicData uri="http://schemas.openxmlformats.org/drawingml/2006/table">
            <a:tbl>
              <a:tblPr>
                <a:noFill/>
                <a:tableStyleId>{8CC03CB8-06D9-4F36-930E-D8E5980B81B3}</a:tableStyleId>
              </a:tblPr>
              <a:tblGrid>
                <a:gridCol w="842150"/>
                <a:gridCol w="2399675"/>
              </a:tblGrid>
              <a:tr h="3962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it-IT" sz="900" dirty="0" err="1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nav</a:t>
                      </a:r>
                      <a:r>
                        <a:rPr lang="it-IT" sz="900" dirty="0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-right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{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float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right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 err="1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height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</a:t>
                      </a:r>
                      <a:r>
                        <a:rPr lang="it-IT" sz="900" dirty="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%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 err="1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width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</a:t>
                      </a:r>
                      <a:r>
                        <a:rPr lang="it-IT" sz="900" dirty="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	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 err="1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border-left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it-IT" sz="900" dirty="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it-IT" sz="900" dirty="0" err="1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solid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it-IT" sz="900" dirty="0" err="1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white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 err="1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padding-left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20</a:t>
                      </a:r>
                      <a:r>
                        <a:rPr lang="it-IT" sz="900" dirty="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 err="1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padding</a:t>
                      </a: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-top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40</a:t>
                      </a:r>
                      <a:r>
                        <a:rPr lang="it-IT" sz="900" dirty="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22" name="Shape 322"/>
          <p:cNvGraphicFramePr/>
          <p:nvPr>
            <p:extLst>
              <p:ext uri="{D42A27DB-BD31-4B8C-83A1-F6EECF244321}">
                <p14:modId xmlns:p14="http://schemas.microsoft.com/office/powerpoint/2010/main" val="1883194509"/>
              </p:ext>
            </p:extLst>
          </p:nvPr>
        </p:nvGraphicFramePr>
        <p:xfrm>
          <a:off x="6218575" y="2822200"/>
          <a:ext cx="2781300" cy="3923776"/>
        </p:xfrm>
        <a:graphic>
          <a:graphicData uri="http://schemas.openxmlformats.org/drawingml/2006/table">
            <a:tbl>
              <a:tblPr>
                <a:noFill/>
                <a:tableStyleId>{8CC03CB8-06D9-4F36-930E-D8E5980B81B3}</a:tableStyleId>
              </a:tblPr>
              <a:tblGrid>
                <a:gridCol w="638175"/>
                <a:gridCol w="2143125"/>
              </a:tblGrid>
              <a:tr h="32177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.image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{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17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width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25</a:t>
                      </a:r>
                      <a:r>
                        <a:rPr lang="it-IT" sz="90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17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margin-right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r>
                        <a:rPr lang="it-IT" sz="90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17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17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#header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it-IT" sz="900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.image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{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17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	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width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</a:t>
                      </a:r>
                      <a:r>
                        <a:rPr lang="it-IT" sz="90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17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	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margin-right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r>
                        <a:rPr lang="it-IT" sz="90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62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	</a:t>
                      </a:r>
                      <a:r>
                        <a:rPr lang="it-IT" sz="900" dirty="0" err="1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vertical-align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 dirty="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middle</a:t>
                      </a: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217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 dirty="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900" dirty="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29" name="Shape 329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0" name="Shape 330"/>
          <p:cNvSpPr txBox="1"/>
          <p:nvPr/>
        </p:nvSpPr>
        <p:spPr>
          <a:xfrm>
            <a:off x="228600" y="271791"/>
            <a:ext cx="58674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Footer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1" name="Shape 331"/>
          <p:cNvPicPr preferRelativeResize="0"/>
          <p:nvPr/>
        </p:nvPicPr>
        <p:blipFill rotWithShape="1">
          <a:blip r:embed="rId4">
            <a:alphaModFix/>
          </a:blip>
          <a:srcRect t="92575"/>
          <a:stretch/>
        </p:blipFill>
        <p:spPr>
          <a:xfrm>
            <a:off x="1898775" y="433148"/>
            <a:ext cx="6608227" cy="3454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32" name="Shape 332"/>
          <p:cNvGraphicFramePr/>
          <p:nvPr/>
        </p:nvGraphicFramePr>
        <p:xfrm>
          <a:off x="228600" y="1817795"/>
          <a:ext cx="2758325" cy="282321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{8CC03CB8-06D9-4F36-930E-D8E5980B81B3}</a:tableStyleId>
              </a:tblPr>
              <a:tblGrid>
                <a:gridCol w="759850"/>
                <a:gridCol w="1998475"/>
              </a:tblGrid>
              <a:tr h="390900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6F42C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#footer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{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4045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color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white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/>
                </a:tc>
              </a:tr>
              <a:tr h="4045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background-color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#b56457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/>
                </a:tc>
              </a:tr>
              <a:tr h="4045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padding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r>
                        <a:rPr lang="it-IT" sz="90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/>
                </a:tc>
              </a:tr>
              <a:tr h="4045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height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40</a:t>
                      </a:r>
                      <a:r>
                        <a:rPr lang="it-IT" sz="90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px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/>
                </a:tc>
              </a:tr>
              <a:tr h="4045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width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 </a:t>
                      </a:r>
                      <a:r>
                        <a:rPr lang="it-IT" sz="900">
                          <a:solidFill>
                            <a:srgbClr val="005CC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</a:t>
                      </a:r>
                      <a:r>
                        <a:rPr lang="it-IT" sz="900">
                          <a:solidFill>
                            <a:srgbClr val="D73A49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%</a:t>
                      </a: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;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/>
                </a:tc>
              </a:tr>
              <a:tr h="4045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5250" marR="95250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4285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900">
                          <a:solidFill>
                            <a:srgbClr val="24292E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900">
                        <a:solidFill>
                          <a:srgbClr val="24292E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5250" marR="95250" marT="91425" marB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39" name="Shape 339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0" name="Shape 340"/>
          <p:cNvSpPr txBox="1"/>
          <p:nvPr/>
        </p:nvSpPr>
        <p:spPr>
          <a:xfrm>
            <a:off x="228600" y="271791"/>
            <a:ext cx="58674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Main Content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Shape 341"/>
          <p:cNvSpPr/>
          <p:nvPr/>
        </p:nvSpPr>
        <p:spPr>
          <a:xfrm>
            <a:off x="344175" y="1417250"/>
            <a:ext cx="1962000" cy="4354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Shape 342"/>
          <p:cNvSpPr/>
          <p:nvPr/>
        </p:nvSpPr>
        <p:spPr>
          <a:xfrm>
            <a:off x="2546225" y="1417250"/>
            <a:ext cx="6457800" cy="4354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Shape 343"/>
          <p:cNvSpPr txBox="1"/>
          <p:nvPr/>
        </p:nvSpPr>
        <p:spPr>
          <a:xfrm>
            <a:off x="344175" y="1152950"/>
            <a:ext cx="1080900" cy="26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sidebar</a:t>
            </a:r>
            <a:endParaRPr/>
          </a:p>
        </p:txBody>
      </p:sp>
      <p:sp>
        <p:nvSpPr>
          <p:cNvPr id="344" name="Shape 344"/>
          <p:cNvSpPr txBox="1"/>
          <p:nvPr/>
        </p:nvSpPr>
        <p:spPr>
          <a:xfrm>
            <a:off x="2546225" y="1152950"/>
            <a:ext cx="1080900" cy="26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movies</a:t>
            </a:r>
            <a:endParaRPr/>
          </a:p>
        </p:txBody>
      </p:sp>
      <p:sp>
        <p:nvSpPr>
          <p:cNvPr id="345" name="Shape 345"/>
          <p:cNvSpPr/>
          <p:nvPr/>
        </p:nvSpPr>
        <p:spPr>
          <a:xfrm>
            <a:off x="2810450" y="1775200"/>
            <a:ext cx="5765100" cy="10104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Shape 346"/>
          <p:cNvSpPr/>
          <p:nvPr/>
        </p:nvSpPr>
        <p:spPr>
          <a:xfrm>
            <a:off x="2810450" y="3172950"/>
            <a:ext cx="5765100" cy="10104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Shape 347"/>
          <p:cNvSpPr/>
          <p:nvPr/>
        </p:nvSpPr>
        <p:spPr>
          <a:xfrm>
            <a:off x="2810450" y="4598450"/>
            <a:ext cx="5765100" cy="10104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Shape 348"/>
          <p:cNvSpPr txBox="1"/>
          <p:nvPr/>
        </p:nvSpPr>
        <p:spPr>
          <a:xfrm>
            <a:off x="2810450" y="1510900"/>
            <a:ext cx="1080900" cy="26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movie</a:t>
            </a:r>
            <a:endParaRPr/>
          </a:p>
        </p:txBody>
      </p:sp>
      <p:sp>
        <p:nvSpPr>
          <p:cNvPr id="349" name="Shape 349"/>
          <p:cNvSpPr txBox="1"/>
          <p:nvPr/>
        </p:nvSpPr>
        <p:spPr>
          <a:xfrm>
            <a:off x="2810450" y="2875700"/>
            <a:ext cx="1080900" cy="26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movie</a:t>
            </a:r>
            <a:endParaRPr/>
          </a:p>
        </p:txBody>
      </p:sp>
      <p:sp>
        <p:nvSpPr>
          <p:cNvPr id="350" name="Shape 350"/>
          <p:cNvSpPr txBox="1"/>
          <p:nvPr/>
        </p:nvSpPr>
        <p:spPr>
          <a:xfrm>
            <a:off x="2810450" y="4334150"/>
            <a:ext cx="1080900" cy="26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movie</a:t>
            </a:r>
            <a:endParaRPr/>
          </a:p>
        </p:txBody>
      </p:sp>
      <p:sp>
        <p:nvSpPr>
          <p:cNvPr id="351" name="Shape 351"/>
          <p:cNvSpPr/>
          <p:nvPr/>
        </p:nvSpPr>
        <p:spPr>
          <a:xfrm>
            <a:off x="485775" y="1775200"/>
            <a:ext cx="579000" cy="3747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img</a:t>
            </a:r>
            <a:endParaRPr/>
          </a:p>
        </p:txBody>
      </p:sp>
      <p:sp>
        <p:nvSpPr>
          <p:cNvPr id="352" name="Shape 352"/>
          <p:cNvSpPr/>
          <p:nvPr/>
        </p:nvSpPr>
        <p:spPr>
          <a:xfrm>
            <a:off x="1142600" y="1775200"/>
            <a:ext cx="579000" cy="3747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title</a:t>
            </a:r>
            <a:endParaRPr/>
          </a:p>
        </p:txBody>
      </p:sp>
      <p:sp>
        <p:nvSpPr>
          <p:cNvPr id="353" name="Shape 353"/>
          <p:cNvSpPr/>
          <p:nvPr/>
        </p:nvSpPr>
        <p:spPr>
          <a:xfrm>
            <a:off x="604125" y="2600825"/>
            <a:ext cx="1442100" cy="26037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Shape 354"/>
          <p:cNvSpPr txBox="1"/>
          <p:nvPr/>
        </p:nvSpPr>
        <p:spPr>
          <a:xfrm>
            <a:off x="604125" y="2336525"/>
            <a:ext cx="1080900" cy="26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form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/>
          <p:nvPr/>
        </p:nvSpPr>
        <p:spPr>
          <a:xfrm>
            <a:off x="561975" y="6388100"/>
            <a:ext cx="7391400" cy="1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61" name="Shape 361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2" name="Shape 362"/>
          <p:cNvSpPr txBox="1"/>
          <p:nvPr/>
        </p:nvSpPr>
        <p:spPr>
          <a:xfrm>
            <a:off x="228600" y="271791"/>
            <a:ext cx="5867400" cy="52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Main Content</a:t>
            </a:r>
            <a:endParaRPr sz="2800" b="1" i="0" u="none" strike="noStrike" cap="none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3" name="Shape 3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44778"/>
            <a:ext cx="8839200" cy="3968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/>
        </p:nvSpPr>
        <p:spPr>
          <a:xfrm>
            <a:off x="228600" y="1676400"/>
            <a:ext cx="8663880" cy="46166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Qualsiasi </a:t>
            </a:r>
            <a:r>
              <a:rPr lang="it-IT" sz="2400" b="1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editor di testo</a:t>
            </a:r>
            <a:endParaRPr sz="2400" b="1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08" name="Shape 108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" name="Shape 109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 i="0" u="none" strike="noStrike" cap="none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Editor</a:t>
            </a:r>
            <a:endParaRPr sz="2800" b="1" i="0" u="none" strike="noStrike" cap="none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395536" y="2564904"/>
            <a:ext cx="8136904" cy="2952328"/>
          </a:xfrm>
          <a:prstGeom prst="roundRect">
            <a:avLst>
              <a:gd name="adj" fmla="val 6004"/>
            </a:avLst>
          </a:prstGeom>
          <a:gradFill>
            <a:gsLst>
              <a:gs pos="0">
                <a:schemeClr val="accent3"/>
              </a:gs>
              <a:gs pos="50000">
                <a:schemeClr val="accent3"/>
              </a:gs>
              <a:gs pos="100000">
                <a:srgbClr val="E1E1E1"/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2745"/>
              </a:srgbClr>
            </a:outerShdw>
          </a:effectLst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Shape 111"/>
          <p:cNvSpPr txBox="1"/>
          <p:nvPr/>
        </p:nvSpPr>
        <p:spPr>
          <a:xfrm>
            <a:off x="572366" y="2778100"/>
            <a:ext cx="7744050" cy="272382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NOTA BENE: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 file, oltre alle lettere, ai numeri e agli altri caratteri usati per rappresentare un testo, può contenere caratteri o sequenze “di controllo” interpretati dai programmi che lo leggono. Alcuni programmi evoluti di creazione di documenti (</a:t>
            </a:r>
            <a:r>
              <a:rPr lang="it-IT" sz="14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word processor</a:t>
            </a:r>
            <a:r>
              <a:rPr lang="it-IT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usano queste sequenze per dare un formato al testo (ad es. grassetto, allineato, disposto in una tabella), secondo una codifica standard (es. HTML) o specifica del programma (MS-Word).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 </a:t>
            </a:r>
            <a:r>
              <a:rPr lang="it-IT" sz="1400" b="1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editor di testo</a:t>
            </a:r>
            <a:r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invece, come i comandi per la visualizzazione di file (</a:t>
            </a:r>
            <a:r>
              <a:rPr lang="it-IT" sz="140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cat</a:t>
            </a:r>
            <a:r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it-IT" sz="140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more</a:t>
            </a:r>
            <a:r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it-IT" sz="1400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less</a:t>
            </a:r>
            <a:r>
              <a:rPr lang="it-IT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), mostra invece tutti i caratteri contenuti in un file, compresi quelli di controllo. Gli editor di testo sono utili quando si vuole lavorare sul contenuto ``puro'' di un file, o quando si lavora su file non formattati: ad esempio, dati numerici, tabulati di programmi, etc. </a:t>
            </a:r>
            <a:endParaRPr/>
          </a:p>
          <a:p>
            <a:pPr marL="0" marR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/>
        </p:nvSpPr>
        <p:spPr>
          <a:xfrm>
            <a:off x="482400" y="372325"/>
            <a:ext cx="8179200" cy="5188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/>
              <a:t>Il repository contiene l’intera soluzione all’esercizio utilizzando il file </a:t>
            </a:r>
            <a:r>
              <a:rPr lang="it-IT" sz="2400" b="1"/>
              <a:t>home.html</a:t>
            </a:r>
            <a:r>
              <a:rPr lang="it-IT" sz="2400"/>
              <a:t> e il relativo foglio di stile </a:t>
            </a:r>
            <a:r>
              <a:rPr lang="it-IT" sz="2400" b="1"/>
              <a:t>styleD.css</a:t>
            </a:r>
            <a:endParaRPr sz="2400" b="1"/>
          </a:p>
        </p:txBody>
      </p:sp>
      <p:pic>
        <p:nvPicPr>
          <p:cNvPr id="370" name="Shape 3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400" y="1770800"/>
            <a:ext cx="8339275" cy="46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/>
        </p:nvSpPr>
        <p:spPr>
          <a:xfrm>
            <a:off x="228600" y="1676400"/>
            <a:ext cx="8663880" cy="295465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Qualsiasi </a:t>
            </a:r>
            <a:r>
              <a:rPr lang="it-IT" sz="24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editor di testo:</a:t>
            </a:r>
            <a:endParaRPr/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it-IT" sz="24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Sublime</a:t>
            </a:r>
            <a:endParaRPr/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it-IT" sz="24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Atom</a:t>
            </a:r>
            <a:endParaRPr sz="2400"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it-IT" sz="24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Notepad</a:t>
            </a:r>
            <a:endParaRPr sz="2400"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457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it-IT" sz="24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WebStorm </a:t>
            </a:r>
            <a:r>
              <a:rPr lang="it-IT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(come studenti avete diritto alla licenza professional https://www.jetbrains.com/student/)</a:t>
            </a:r>
            <a:endParaRPr/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8" name="Shape 118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0" name="Shape 120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Editor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Shape 121"/>
          <p:cNvSpPr txBox="1"/>
          <p:nvPr/>
        </p:nvSpPr>
        <p:spPr>
          <a:xfrm>
            <a:off x="755576" y="4606971"/>
            <a:ext cx="415498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/>
        </p:nvSpPr>
        <p:spPr>
          <a:xfrm>
            <a:off x="228600" y="1676400"/>
            <a:ext cx="8663880" cy="138499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Per tutta la durata delle lezioni in lab, per tutti i contenuti faremo riferimento al mio repository:</a:t>
            </a:r>
            <a:endParaRPr/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8" name="Shape 128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29" name="Shape 129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Shape 130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Esercizio 1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339752" y="2692063"/>
            <a:ext cx="5784597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https://github.com/anonymez/CloudWebApplicationLab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Shape 13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26952" y="2470329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Shape 133"/>
          <p:cNvSpPr txBox="1"/>
          <p:nvPr/>
        </p:nvSpPr>
        <p:spPr>
          <a:xfrm>
            <a:off x="240060" y="3823394"/>
            <a:ext cx="8663880" cy="83099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All’interno della cartella </a:t>
            </a:r>
            <a:r>
              <a:rPr lang="it-IT" sz="24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Lezione 1 </a:t>
            </a: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trovate l’immagine </a:t>
            </a:r>
            <a:r>
              <a:rPr lang="it-IT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psdTemplate.png</a:t>
            </a:r>
            <a:endParaRPr sz="2400"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/>
        </p:nvSpPr>
        <p:spPr>
          <a:xfrm>
            <a:off x="228600" y="1676400"/>
            <a:ext cx="8663880" cy="138499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Per tutta la durata delle lezioni in lab, per tutti i contenuti faremo riferimento al mio repository:</a:t>
            </a:r>
            <a:endParaRPr/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0" name="Shape 140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41" name="Shape 141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2" name="Shape 142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Esercizio 1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Shape 143"/>
          <p:cNvSpPr/>
          <p:nvPr/>
        </p:nvSpPr>
        <p:spPr>
          <a:xfrm>
            <a:off x="2339752" y="2692063"/>
            <a:ext cx="5784597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https://github.com/anonymez/CloudWebApplicationLab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Shape 14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26952" y="2470329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 txBox="1"/>
          <p:nvPr/>
        </p:nvSpPr>
        <p:spPr>
          <a:xfrm>
            <a:off x="240060" y="3823394"/>
            <a:ext cx="8663880" cy="83099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All’interno della cartella </a:t>
            </a:r>
            <a:r>
              <a:rPr lang="it-IT" sz="24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Lezione 1 </a:t>
            </a: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trovate l’immagine </a:t>
            </a:r>
            <a:r>
              <a:rPr lang="it-IT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psdTemplate.png</a:t>
            </a:r>
            <a:endParaRPr sz="2400"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46" name="Shape 14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53568" y="1196752"/>
            <a:ext cx="6608213" cy="4653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/>
        </p:nvSpPr>
        <p:spPr>
          <a:xfrm>
            <a:off x="228600" y="1676400"/>
            <a:ext cx="8663880" cy="2308324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All’interno del repository trovate </a:t>
            </a:r>
            <a:r>
              <a:rPr lang="it-IT" sz="24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boilertemplate.html </a:t>
            </a: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per iniziare a lavorare. Avete bisogno della cartella </a:t>
            </a:r>
            <a:r>
              <a:rPr lang="it-IT" sz="24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static</a:t>
            </a: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per inserire i fogli di stile.</a:t>
            </a:r>
            <a:endParaRPr/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it-IT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Analizziamo sia il progetto, che il file boilertemplate.html.</a:t>
            </a:r>
            <a:endParaRPr sz="2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3" name="Shape 153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54" name="Shape 154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" name="Shape 155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Struttura Progetto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62" name="Shape 162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" name="Shape 163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boilertemplate.html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255238" y="1006176"/>
            <a:ext cx="9612560" cy="526297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&lt;!DOCTYPE html&gt;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&lt;html&gt;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&lt;head&gt;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&lt;meta http-equiv="content-type" content="text/html; charset=UTF-8"&gt;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&lt;title&gt;Lab Cloud e Programmazione Web&lt;/title&gt;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&lt;link href="https://fonts.googleapis.com/css?family=Slabo+27px" rel="stylesheet"&gt;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&lt;link href="static/css/style.css" rel="stylesheet"&gt;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&lt;/head&gt;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&lt;body&gt;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&lt;div id="header"&gt;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&lt;h1&gt;HEADER&lt;/h1&gt;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&lt;div id="maincontent"&gt;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&lt;h2&gt;Main Content&lt;/h2&gt;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&lt;div id="footer"&gt;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&lt;h3&gt;footer&lt;/h3&gt;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&lt;/body&gt;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&lt;/html&gt;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/>
        </p:nvSpPr>
        <p:spPr>
          <a:xfrm>
            <a:off x="561975" y="6388100"/>
            <a:ext cx="7391400" cy="18466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Filippo Gaudenzi - AWC</a:t>
            </a:r>
            <a:endParaRPr sz="1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71" name="Shape 171"/>
          <p:cNvCxnSpPr/>
          <p:nvPr/>
        </p:nvCxnSpPr>
        <p:spPr>
          <a:xfrm>
            <a:off x="0" y="914400"/>
            <a:ext cx="9144000" cy="0"/>
          </a:xfrm>
          <a:prstGeom prst="straightConnector1">
            <a:avLst/>
          </a:prstGeom>
          <a:noFill/>
          <a:ln w="9525" cap="flat" cmpd="sng">
            <a:solidFill>
              <a:srgbClr val="17217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Shape 172"/>
          <p:cNvSpPr txBox="1"/>
          <p:nvPr/>
        </p:nvSpPr>
        <p:spPr>
          <a:xfrm>
            <a:off x="228600" y="271791"/>
            <a:ext cx="5867400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b="1">
                <a:solidFill>
                  <a:srgbClr val="172171"/>
                </a:solidFill>
                <a:latin typeface="Trebuchet MS"/>
                <a:ea typeface="Trebuchet MS"/>
                <a:cs typeface="Trebuchet MS"/>
                <a:sym typeface="Trebuchet MS"/>
              </a:rPr>
              <a:t>boilertemplate.html</a:t>
            </a:r>
            <a:endParaRPr sz="2800" b="1">
              <a:solidFill>
                <a:srgbClr val="D7472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Shape 173"/>
          <p:cNvSpPr/>
          <p:nvPr/>
        </p:nvSpPr>
        <p:spPr>
          <a:xfrm>
            <a:off x="255238" y="1006176"/>
            <a:ext cx="9612560" cy="526297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&lt;!DOCTYPE html&gt;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&lt;html&gt;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&lt;head&gt;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&lt;meta http-equiv="content-type" content="text/html; charset=UTF-8"&gt;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&lt;title&gt;Lab Cloud e Programmazione Web&lt;/title&gt;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&lt;link href="https://fonts.googleapis.com/css?family=Slabo+27px" rel="stylesheet"&gt;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&lt;link href="static/css/style.css" rel="stylesheet"&gt;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&lt;/head&gt;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&lt;body&gt;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&lt;div id="header"&gt;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&lt;h1&gt;HEADER&lt;/h1&gt;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&lt;div id="maincontent"&gt;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&lt;h2&gt;Main Content&lt;/h2&gt;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&lt;div id="footer"&gt;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&lt;h3&gt;footer&lt;/h3&gt;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&lt;/body&gt;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&lt;/html&gt;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zione vuota">
  <a:themeElements>
    <a:clrScheme name="Presentazione vuo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1012</Words>
  <Application>Microsoft Macintosh PowerPoint</Application>
  <PresentationFormat>On-screen Show (4:3)</PresentationFormat>
  <Paragraphs>300</Paragraphs>
  <Slides>30</Slides>
  <Notes>30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Consolas</vt:lpstr>
      <vt:lpstr>Trebuchet MS</vt:lpstr>
      <vt:lpstr>Verdana</vt:lpstr>
      <vt:lpstr>Arial</vt:lpstr>
      <vt:lpstr>Presentazione vuota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8</cp:revision>
  <dcterms:modified xsi:type="dcterms:W3CDTF">2018-01-10T17:06:28Z</dcterms:modified>
</cp:coreProperties>
</file>